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5F8650E-6557-44D3-B0A5-5BCFED1FC490}" type="datetimeFigureOut">
              <a:rPr lang="en-US" smtClean="0"/>
              <a:pPr/>
              <a:t>2/17/2012</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E4B593E-2D88-4161-B7A7-DD8AD9C304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8650E-6557-44D3-B0A5-5BCFED1FC490}"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8650E-6557-44D3-B0A5-5BCFED1FC490}"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5F8650E-6557-44D3-B0A5-5BCFED1FC490}"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5F8650E-6557-44D3-B0A5-5BCFED1FC490}" type="datetimeFigureOut">
              <a:rPr lang="en-US" smtClean="0"/>
              <a:pPr/>
              <a:t>2/17/2012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E4B593E-2D88-4161-B7A7-DD8AD9C304A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F8650E-6557-44D3-B0A5-5BCFED1FC490}"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5F8650E-6557-44D3-B0A5-5BCFED1FC490}" type="datetimeFigureOut">
              <a:rPr lang="en-US" smtClean="0"/>
              <a:pPr/>
              <a:t>2/17/2012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5F8650E-6557-44D3-B0A5-5BCFED1FC490}" type="datetimeFigureOut">
              <a:rPr lang="en-US" smtClean="0"/>
              <a:pPr/>
              <a:t>2/17/2012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F8650E-6557-44D3-B0A5-5BCFED1FC490}" type="datetimeFigureOut">
              <a:rPr lang="en-US" smtClean="0"/>
              <a:pPr/>
              <a:t>2/17/2012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5F8650E-6557-44D3-B0A5-5BCFED1FC490}"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E4B593E-2D88-4161-B7A7-DD8AD9C304A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5F8650E-6557-44D3-B0A5-5BCFED1FC490}" type="datetimeFigureOut">
              <a:rPr lang="en-US" smtClean="0"/>
              <a:pPr/>
              <a:t>2/17/2012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E4B593E-2D88-4161-B7A7-DD8AD9C304A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5F8650E-6557-44D3-B0A5-5BCFED1FC490}" type="datetimeFigureOut">
              <a:rPr lang="en-US" smtClean="0"/>
              <a:pPr/>
              <a:t>2/17/2012</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E4B593E-2D88-4161-B7A7-DD8AD9C304A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gif"/></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P4-3oXmgBsM&amp;safety_mode=true&amp;persist_safety_mode=1&amp;safe=active"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gif"/></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14.jpeg"/><Relationship Id="rId4" Type="http://schemas.openxmlformats.org/officeDocument/2006/relationships/image" Target="../media/image13.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17.jpeg"/><Relationship Id="rId4" Type="http://schemas.openxmlformats.org/officeDocument/2006/relationships/image" Target="../media/image16.jpeg"/></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Y86KgbLyoBQ&amp;safety_mode=true&amp;persist_safety_mode=1&amp;safe=activ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youtube.com/watch?v=FeclDm7pVcI&amp;safety_mode=true&amp;persist_safety_mode=1&amp;safe=activ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1470025"/>
          </a:xfrm>
        </p:spPr>
        <p:style>
          <a:lnRef idx="2">
            <a:schemeClr val="dk1"/>
          </a:lnRef>
          <a:fillRef idx="1">
            <a:schemeClr val="lt1"/>
          </a:fillRef>
          <a:effectRef idx="0">
            <a:schemeClr val="dk1"/>
          </a:effectRef>
          <a:fontRef idx="minor">
            <a:schemeClr val="dk1"/>
          </a:fontRef>
        </p:style>
        <p:txBody>
          <a:bodyPr>
            <a:normAutofit/>
          </a:bodyPr>
          <a:lstStyle/>
          <a:p>
            <a:r>
              <a:rPr lang="en-US" sz="8000" dirty="0" smtClean="0"/>
              <a:t>Angles</a:t>
            </a:r>
            <a:endParaRPr lang="en-US" sz="8000" dirty="0"/>
          </a:p>
        </p:txBody>
      </p:sp>
      <p:sp>
        <p:nvSpPr>
          <p:cNvPr id="3" name="Subtitle 2"/>
          <p:cNvSpPr>
            <a:spLocks noGrp="1"/>
          </p:cNvSpPr>
          <p:nvPr>
            <p:ph type="subTitle" idx="1"/>
          </p:nvPr>
        </p:nvSpPr>
        <p:spPr>
          <a:xfrm>
            <a:off x="5105400" y="5486400"/>
            <a:ext cx="3810000" cy="1371600"/>
          </a:xfrm>
        </p:spPr>
        <p:style>
          <a:lnRef idx="0">
            <a:scrgbClr r="0" g="0" b="0"/>
          </a:lnRef>
          <a:fillRef idx="1003">
            <a:schemeClr val="dk2"/>
          </a:fillRef>
          <a:effectRef idx="0">
            <a:scrgbClr r="0" g="0" b="0"/>
          </a:effectRef>
          <a:fontRef idx="major"/>
        </p:style>
        <p:txBody>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By:Matthew</a:t>
            </a:r>
            <a:endParaRPr lang="en-US" dirty="0"/>
          </a:p>
        </p:txBody>
      </p:sp>
      <p:pic>
        <p:nvPicPr>
          <p:cNvPr id="11266" name="Picture 2" descr="http://t2.gstatic.com/images?q=tbn:ANd9GcSDYl9pITjISs8TuG6yPluejmFbvXhVF5A3faUjfjOM0sLfD-no"/>
          <p:cNvPicPr>
            <a:picLocks noChangeAspect="1" noChangeArrowheads="1"/>
          </p:cNvPicPr>
          <p:nvPr/>
        </p:nvPicPr>
        <p:blipFill>
          <a:blip r:embed="rId2" cstate="print"/>
          <a:srcRect/>
          <a:stretch>
            <a:fillRect/>
          </a:stretch>
        </p:blipFill>
        <p:spPr bwMode="auto">
          <a:xfrm>
            <a:off x="533400" y="2971799"/>
            <a:ext cx="3276600" cy="3598137"/>
          </a:xfrm>
          <a:prstGeom prst="rect">
            <a:avLst/>
          </a:prstGeom>
          <a:noFill/>
        </p:spPr>
      </p:pic>
      <p:pic>
        <p:nvPicPr>
          <p:cNvPr id="13314" name="Picture 2" descr="http://www.websmileys.com/sm/cool/653.gif"/>
          <p:cNvPicPr>
            <a:picLocks noChangeAspect="1" noChangeArrowheads="1" noCrop="1"/>
          </p:cNvPicPr>
          <p:nvPr/>
        </p:nvPicPr>
        <p:blipFill>
          <a:blip r:embed="rId3" cstate="print"/>
          <a:srcRect/>
          <a:stretch>
            <a:fillRect/>
          </a:stretch>
        </p:blipFill>
        <p:spPr bwMode="auto">
          <a:xfrm>
            <a:off x="155575" y="-144463"/>
            <a:ext cx="304800" cy="304801"/>
          </a:xfrm>
          <a:prstGeom prst="rect">
            <a:avLst/>
          </a:prstGeom>
          <a:noFill/>
        </p:spPr>
      </p:pic>
      <p:pic>
        <p:nvPicPr>
          <p:cNvPr id="13316" name="Picture 4" descr="http://www.websmileys.com/sm/cool/653.gif"/>
          <p:cNvPicPr>
            <a:picLocks noChangeAspect="1" noChangeArrowheads="1" noCrop="1"/>
          </p:cNvPicPr>
          <p:nvPr/>
        </p:nvPicPr>
        <p:blipFill>
          <a:blip r:embed="rId3" cstate="print"/>
          <a:srcRect/>
          <a:stretch>
            <a:fillRect/>
          </a:stretch>
        </p:blipFill>
        <p:spPr bwMode="auto">
          <a:xfrm>
            <a:off x="155575" y="-144463"/>
            <a:ext cx="304800" cy="304801"/>
          </a:xfrm>
          <a:prstGeom prst="rect">
            <a:avLst/>
          </a:prstGeom>
          <a:noFill/>
        </p:spPr>
      </p:pic>
      <p:pic>
        <p:nvPicPr>
          <p:cNvPr id="13318" name="Picture 6" descr="http://www.websmileys.com/sm/cool/653.gif"/>
          <p:cNvPicPr>
            <a:picLocks noChangeAspect="1" noChangeArrowheads="1" noCrop="1"/>
          </p:cNvPicPr>
          <p:nvPr/>
        </p:nvPicPr>
        <p:blipFill>
          <a:blip r:embed="rId3" cstate="print"/>
          <a:srcRect/>
          <a:stretch>
            <a:fillRect/>
          </a:stretch>
        </p:blipFill>
        <p:spPr bwMode="auto">
          <a:xfrm>
            <a:off x="155575" y="-144463"/>
            <a:ext cx="304800" cy="304801"/>
          </a:xfrm>
          <a:prstGeom prst="rect">
            <a:avLst/>
          </a:prstGeom>
          <a:noFill/>
        </p:spPr>
      </p:pic>
      <p:pic>
        <p:nvPicPr>
          <p:cNvPr id="13320" name="Picture 8" descr="http://www.websmileys.com/sm/cool/653.gif"/>
          <p:cNvPicPr>
            <a:picLocks noChangeAspect="1" noChangeArrowheads="1" noCrop="1"/>
          </p:cNvPicPr>
          <p:nvPr/>
        </p:nvPicPr>
        <p:blipFill>
          <a:blip r:embed="rId3" cstate="print"/>
          <a:srcRect/>
          <a:stretch>
            <a:fillRect/>
          </a:stretch>
        </p:blipFill>
        <p:spPr bwMode="auto">
          <a:xfrm>
            <a:off x="155575" y="-144463"/>
            <a:ext cx="304800" cy="304801"/>
          </a:xfrm>
          <a:prstGeom prst="rect">
            <a:avLst/>
          </a:prstGeom>
          <a:noFill/>
        </p:spPr>
      </p:pic>
      <p:pic>
        <p:nvPicPr>
          <p:cNvPr id="3074" name="Picture 2" descr="http://andysqualityfreegifs.110mb.com/smileys/Smileys267.gif"/>
          <p:cNvPicPr>
            <a:picLocks noChangeAspect="1" noChangeArrowheads="1" noCrop="1"/>
          </p:cNvPicPr>
          <p:nvPr/>
        </p:nvPicPr>
        <p:blipFill>
          <a:blip r:embed="rId4" cstate="print"/>
          <a:srcRect/>
          <a:stretch>
            <a:fillRect/>
          </a:stretch>
        </p:blipFill>
        <p:spPr bwMode="auto">
          <a:xfrm>
            <a:off x="4191000" y="1904999"/>
            <a:ext cx="2286000" cy="1981203"/>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draw an Angle</a:t>
            </a:r>
            <a:endParaRPr lang="en-US" dirty="0"/>
          </a:p>
        </p:txBody>
      </p:sp>
      <p:sp>
        <p:nvSpPr>
          <p:cNvPr id="3" name="Content Placeholder 2"/>
          <p:cNvSpPr>
            <a:spLocks noGrp="1"/>
          </p:cNvSpPr>
          <p:nvPr>
            <p:ph idx="1"/>
          </p:nvPr>
        </p:nvSpPr>
        <p:spPr/>
        <p:txBody>
          <a:bodyPr/>
          <a:lstStyle/>
          <a:p>
            <a:r>
              <a:rPr lang="en-US" dirty="0" smtClean="0"/>
              <a:t>Start with drawing a vertex. Put another  dot at the 180 degree line. Connect the dots with a ruler. Place your protractor back onto the line. Put another dot where the degree needs to be. Connect the dots. Double check using your protractor that it is the correct </a:t>
            </a:r>
            <a:r>
              <a:rPr lang="en-US" dirty="0" err="1" smtClean="0"/>
              <a:t>degree.</a:t>
            </a:r>
            <a:r>
              <a:rPr lang="en-US" dirty="0" err="1" smtClean="0">
                <a:hlinkClick r:id="rId2"/>
              </a:rPr>
              <a:t>http</a:t>
            </a:r>
            <a:r>
              <a:rPr lang="en-US" dirty="0" smtClean="0">
                <a:hlinkClick r:id="rId2"/>
              </a:rPr>
              <a:t>://</a:t>
            </a:r>
            <a:r>
              <a:rPr lang="en-US" dirty="0" err="1" smtClean="0">
                <a:hlinkClick r:id="rId2"/>
              </a:rPr>
              <a:t>www.youtube.com</a:t>
            </a:r>
            <a:r>
              <a:rPr lang="en-US" dirty="0" smtClean="0">
                <a:hlinkClick r:id="rId2"/>
              </a:rPr>
              <a:t>/</a:t>
            </a:r>
            <a:r>
              <a:rPr lang="en-US" dirty="0" err="1" smtClean="0">
                <a:hlinkClick r:id="rId2"/>
              </a:rPr>
              <a:t>watch?v</a:t>
            </a:r>
            <a:r>
              <a:rPr lang="en-US" dirty="0" smtClean="0">
                <a:hlinkClick r:id="rId2"/>
              </a:rPr>
              <a:t>=P4-3oXmgBsM&amp;safety_mode=</a:t>
            </a:r>
            <a:r>
              <a:rPr lang="en-US" dirty="0" err="1" smtClean="0">
                <a:hlinkClick r:id="rId2"/>
              </a:rPr>
              <a:t>true&amp;persist_safety_mode</a:t>
            </a:r>
            <a:r>
              <a:rPr lang="en-US" dirty="0" smtClean="0">
                <a:hlinkClick r:id="rId2"/>
              </a:rPr>
              <a:t>=1&amp;safe=active</a:t>
            </a:r>
            <a:r>
              <a:rPr lang="en-US" dirty="0" smtClean="0"/>
              <a:t>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Successes </a:t>
            </a:r>
            <a:endParaRPr lang="en-US" dirty="0"/>
          </a:p>
        </p:txBody>
      </p:sp>
      <p:sp>
        <p:nvSpPr>
          <p:cNvPr id="3" name="Content Placeholder 2"/>
          <p:cNvSpPr>
            <a:spLocks noGrp="1"/>
          </p:cNvSpPr>
          <p:nvPr>
            <p:ph idx="1"/>
          </p:nvPr>
        </p:nvSpPr>
        <p:spPr/>
        <p:txBody>
          <a:bodyPr/>
          <a:lstStyle/>
          <a:p>
            <a:r>
              <a:rPr lang="en-US" dirty="0" smtClean="0"/>
              <a:t>I thought drawing and measuring angles were easy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Challenges</a:t>
            </a:r>
            <a:endParaRPr lang="en-US" dirty="0"/>
          </a:p>
        </p:txBody>
      </p:sp>
      <p:sp>
        <p:nvSpPr>
          <p:cNvPr id="3" name="Content Placeholder 2"/>
          <p:cNvSpPr>
            <a:spLocks noGrp="1"/>
          </p:cNvSpPr>
          <p:nvPr>
            <p:ph idx="1"/>
          </p:nvPr>
        </p:nvSpPr>
        <p:spPr/>
        <p:txBody>
          <a:bodyPr/>
          <a:lstStyle/>
          <a:p>
            <a:r>
              <a:rPr lang="en-US" dirty="0" smtClean="0"/>
              <a:t>One of my challenges were estimating angles. I didn’t find any thing that boring. There nothing that I don’t really understand.</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000" dirty="0" smtClean="0"/>
              <a:t>THANK YOU </a:t>
            </a:r>
            <a:r>
              <a:rPr lang="en-US" sz="4000" dirty="0" smtClean="0"/>
              <a:t>FOR </a:t>
            </a:r>
            <a:r>
              <a:rPr lang="en-US" sz="4000" dirty="0" smtClean="0"/>
              <a:t>WATCHING!!!!</a:t>
            </a:r>
            <a:endParaRPr lang="en-US" sz="4000" dirty="0"/>
          </a:p>
        </p:txBody>
      </p:sp>
      <p:pic>
        <p:nvPicPr>
          <p:cNvPr id="19458" name="Picture 2" descr="http://t1.gstatic.com/images?q=tbn:ANd9GcQ0HLs4fNTPgDYj1P9HW9BYCkXUa288WihLvInmKdUabD0RVbVR"/>
          <p:cNvPicPr>
            <a:picLocks noChangeAspect="1" noChangeArrowheads="1"/>
          </p:cNvPicPr>
          <p:nvPr/>
        </p:nvPicPr>
        <p:blipFill>
          <a:blip r:embed="rId2" cstate="print"/>
          <a:srcRect/>
          <a:stretch>
            <a:fillRect/>
          </a:stretch>
        </p:blipFill>
        <p:spPr bwMode="auto">
          <a:xfrm>
            <a:off x="6096000" y="2667000"/>
            <a:ext cx="2590800" cy="1437421"/>
          </a:xfrm>
          <a:prstGeom prst="rect">
            <a:avLst/>
          </a:prstGeom>
          <a:noFill/>
        </p:spPr>
      </p:pic>
      <p:pic>
        <p:nvPicPr>
          <p:cNvPr id="19464" name="Picture 8" descr="http://andysqualityfreegifs.110mb.com/smileys/smileys145.gif"/>
          <p:cNvPicPr>
            <a:picLocks noChangeAspect="1" noChangeArrowheads="1" noCrop="1"/>
          </p:cNvPicPr>
          <p:nvPr/>
        </p:nvPicPr>
        <p:blipFill>
          <a:blip r:embed="rId3" cstate="print"/>
          <a:srcRect/>
          <a:stretch>
            <a:fillRect/>
          </a:stretch>
        </p:blipFill>
        <p:spPr bwMode="auto">
          <a:xfrm>
            <a:off x="6477000" y="4876800"/>
            <a:ext cx="1750535" cy="1295400"/>
          </a:xfrm>
          <a:prstGeom prst="rect">
            <a:avLst/>
          </a:prstGeom>
          <a:noFill/>
        </p:spPr>
      </p:pic>
      <p:pic>
        <p:nvPicPr>
          <p:cNvPr id="19474" name="Picture 18" descr="http://andysqualityfreegifs.110mb.com/smileys/Thats_all_Folks.gif"/>
          <p:cNvPicPr>
            <a:picLocks noChangeAspect="1" noChangeArrowheads="1" noCrop="1"/>
          </p:cNvPicPr>
          <p:nvPr/>
        </p:nvPicPr>
        <p:blipFill>
          <a:blip r:embed="rId4" cstate="print"/>
          <a:srcRect/>
          <a:stretch>
            <a:fillRect/>
          </a:stretch>
        </p:blipFill>
        <p:spPr bwMode="auto">
          <a:xfrm>
            <a:off x="304800" y="2666999"/>
            <a:ext cx="5562600" cy="394308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Angle</a:t>
            </a:r>
            <a:endParaRPr lang="en-US" dirty="0"/>
          </a:p>
        </p:txBody>
      </p:sp>
      <p:sp>
        <p:nvSpPr>
          <p:cNvPr id="3" name="Content Placeholder 2"/>
          <p:cNvSpPr>
            <a:spLocks noGrp="1"/>
          </p:cNvSpPr>
          <p:nvPr>
            <p:ph idx="1"/>
          </p:nvPr>
        </p:nvSpPr>
        <p:spPr/>
        <p:txBody>
          <a:bodyPr/>
          <a:lstStyle/>
          <a:p>
            <a:r>
              <a:rPr lang="en-US" dirty="0" smtClean="0"/>
              <a:t>Angles are to rays that touch </a:t>
            </a:r>
            <a:r>
              <a:rPr lang="en-US" smtClean="0"/>
              <a:t>a vertex</a:t>
            </a:r>
            <a:endParaRPr lang="en-US" dirty="0" smtClean="0"/>
          </a:p>
          <a:p>
            <a:r>
              <a:rPr lang="en-US" dirty="0" smtClean="0"/>
              <a:t>Angles are measured in degrees</a:t>
            </a:r>
            <a:endParaRPr lang="en-US" dirty="0"/>
          </a:p>
        </p:txBody>
      </p:sp>
      <p:pic>
        <p:nvPicPr>
          <p:cNvPr id="1026" name="Picture 2" descr="http://0.tqn.com/d/math/1/0/I/D/Obtuseangle.jpg"/>
          <p:cNvPicPr>
            <a:picLocks noChangeAspect="1" noChangeArrowheads="1"/>
          </p:cNvPicPr>
          <p:nvPr/>
        </p:nvPicPr>
        <p:blipFill>
          <a:blip r:embed="rId2" cstate="print"/>
          <a:srcRect/>
          <a:stretch>
            <a:fillRect/>
          </a:stretch>
        </p:blipFill>
        <p:spPr bwMode="auto">
          <a:xfrm>
            <a:off x="685800" y="2971800"/>
            <a:ext cx="4114800" cy="361627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Acute Angles</a:t>
            </a:r>
            <a:endParaRPr lang="en-US" dirty="0"/>
          </a:p>
        </p:txBody>
      </p:sp>
      <p:sp>
        <p:nvSpPr>
          <p:cNvPr id="3" name="Content Placeholder 2"/>
          <p:cNvSpPr>
            <a:spLocks noGrp="1"/>
          </p:cNvSpPr>
          <p:nvPr>
            <p:ph idx="1"/>
          </p:nvPr>
        </p:nvSpPr>
        <p:spPr/>
        <p:txBody>
          <a:bodyPr/>
          <a:lstStyle/>
          <a:p>
            <a:r>
              <a:rPr lang="en-US" dirty="0" smtClean="0"/>
              <a:t>An acute angle is a angle that is more than 0 degrees but is less than 90 degrees</a:t>
            </a:r>
            <a:endParaRPr lang="en-US" dirty="0"/>
          </a:p>
        </p:txBody>
      </p:sp>
      <p:pic>
        <p:nvPicPr>
          <p:cNvPr id="15364" name="Picture 4" descr="http://t1.gstatic.com/images?q=tbn:ANd9GcQ_gj6JVaEv-f_VN8__KWYiKZQAvfQcptfvhFGtny63yVOHUidQXQ"/>
          <p:cNvPicPr>
            <a:picLocks noChangeAspect="1" noChangeArrowheads="1"/>
          </p:cNvPicPr>
          <p:nvPr/>
        </p:nvPicPr>
        <p:blipFill>
          <a:blip r:embed="rId3" cstate="print"/>
          <a:srcRect/>
          <a:stretch>
            <a:fillRect/>
          </a:stretch>
        </p:blipFill>
        <p:spPr bwMode="auto">
          <a:xfrm>
            <a:off x="304800" y="3048000"/>
            <a:ext cx="4343400" cy="3352800"/>
          </a:xfrm>
          <a:prstGeom prst="rect">
            <a:avLst/>
          </a:prstGeom>
          <a:noFill/>
        </p:spPr>
      </p:pic>
      <p:pic>
        <p:nvPicPr>
          <p:cNvPr id="15366" name="Picture 6" descr="http://t2.gstatic.com/images?q=tbn:ANd9GcRn3LO9zqucftHz3Mi2s5qmgpHXDo6aXaQbeigbm3nsxiSwK3tb"/>
          <p:cNvPicPr>
            <a:picLocks noChangeAspect="1" noChangeArrowheads="1"/>
          </p:cNvPicPr>
          <p:nvPr/>
        </p:nvPicPr>
        <p:blipFill>
          <a:blip r:embed="rId4" cstate="print"/>
          <a:srcRect/>
          <a:stretch>
            <a:fillRect/>
          </a:stretch>
        </p:blipFill>
        <p:spPr bwMode="auto">
          <a:xfrm>
            <a:off x="5562600" y="2666999"/>
            <a:ext cx="3352800" cy="2261191"/>
          </a:xfrm>
          <a:prstGeom prst="rect">
            <a:avLst/>
          </a:prstGeom>
          <a:noFill/>
        </p:spPr>
      </p:pic>
      <p:pic>
        <p:nvPicPr>
          <p:cNvPr id="15368" name="Picture 8" descr="http://t3.gstatic.com/images?q=tbn:ANd9GcRKcFt3K_QoCZeiwVmVhkLCCKqoSkxwiLygwRli0_p1vod2T0Ux"/>
          <p:cNvPicPr>
            <a:picLocks noChangeAspect="1" noChangeArrowheads="1"/>
          </p:cNvPicPr>
          <p:nvPr/>
        </p:nvPicPr>
        <p:blipFill>
          <a:blip r:embed="rId5" cstate="print"/>
          <a:srcRect/>
          <a:stretch>
            <a:fillRect/>
          </a:stretch>
        </p:blipFill>
        <p:spPr bwMode="auto">
          <a:xfrm>
            <a:off x="4953000" y="5114924"/>
            <a:ext cx="3124200" cy="174307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Right Angles</a:t>
            </a:r>
            <a:endParaRPr lang="en-US" dirty="0"/>
          </a:p>
        </p:txBody>
      </p:sp>
      <p:sp>
        <p:nvSpPr>
          <p:cNvPr id="3" name="Content Placeholder 2"/>
          <p:cNvSpPr>
            <a:spLocks noGrp="1"/>
          </p:cNvSpPr>
          <p:nvPr>
            <p:ph idx="1"/>
          </p:nvPr>
        </p:nvSpPr>
        <p:spPr/>
        <p:txBody>
          <a:bodyPr/>
          <a:lstStyle/>
          <a:p>
            <a:r>
              <a:rPr lang="en-US" dirty="0" smtClean="0"/>
              <a:t>A right angle is a angle that is exactly 90 degrees  </a:t>
            </a:r>
            <a:endParaRPr lang="en-US" dirty="0"/>
          </a:p>
        </p:txBody>
      </p:sp>
      <p:pic>
        <p:nvPicPr>
          <p:cNvPr id="16386" name="Picture 2" descr="http://t0.gstatic.com/images?q=tbn:ANd9GcTWsVg85AcRrQIN99CDQvQIHgo3Yk4p-DuJx-gaP5RAAQ97to3g"/>
          <p:cNvPicPr>
            <a:picLocks noChangeAspect="1" noChangeArrowheads="1"/>
          </p:cNvPicPr>
          <p:nvPr/>
        </p:nvPicPr>
        <p:blipFill>
          <a:blip r:embed="rId2" cstate="print"/>
          <a:srcRect/>
          <a:stretch>
            <a:fillRect/>
          </a:stretch>
        </p:blipFill>
        <p:spPr bwMode="auto">
          <a:xfrm>
            <a:off x="228600" y="2438400"/>
            <a:ext cx="2733675" cy="2895600"/>
          </a:xfrm>
          <a:prstGeom prst="rect">
            <a:avLst/>
          </a:prstGeom>
          <a:noFill/>
        </p:spPr>
      </p:pic>
      <p:pic>
        <p:nvPicPr>
          <p:cNvPr id="16388" name="Picture 4" descr="http://t2.gstatic.com/images?q=tbn:ANd9GcRLK04Cngo30mA-hwOxiUEdWqRFynvkqSB7bhQPpuQQnkeuwMC9"/>
          <p:cNvPicPr>
            <a:picLocks noChangeAspect="1" noChangeArrowheads="1"/>
          </p:cNvPicPr>
          <p:nvPr/>
        </p:nvPicPr>
        <p:blipFill>
          <a:blip r:embed="rId3" cstate="print"/>
          <a:srcRect/>
          <a:stretch>
            <a:fillRect/>
          </a:stretch>
        </p:blipFill>
        <p:spPr bwMode="auto">
          <a:xfrm>
            <a:off x="2667000" y="4460788"/>
            <a:ext cx="3200400" cy="2397212"/>
          </a:xfrm>
          <a:prstGeom prst="rect">
            <a:avLst/>
          </a:prstGeom>
          <a:noFill/>
        </p:spPr>
      </p:pic>
      <p:pic>
        <p:nvPicPr>
          <p:cNvPr id="16390" name="Picture 6" descr="http://t2.gstatic.com/images?q=tbn:ANd9GcRx3H0qJmOMoBZyuqUx466BovI_ACYzr6lz729YXG5q4W5qipfK"/>
          <p:cNvPicPr>
            <a:picLocks noChangeAspect="1" noChangeArrowheads="1"/>
          </p:cNvPicPr>
          <p:nvPr/>
        </p:nvPicPr>
        <p:blipFill>
          <a:blip r:embed="rId4" cstate="print"/>
          <a:srcRect/>
          <a:stretch>
            <a:fillRect/>
          </a:stretch>
        </p:blipFill>
        <p:spPr bwMode="auto">
          <a:xfrm>
            <a:off x="5562600" y="2362199"/>
            <a:ext cx="3200400" cy="214135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Obtuse Angles</a:t>
            </a:r>
            <a:endParaRPr lang="en-US" dirty="0"/>
          </a:p>
        </p:txBody>
      </p:sp>
      <p:sp>
        <p:nvSpPr>
          <p:cNvPr id="3" name="Content Placeholder 2"/>
          <p:cNvSpPr>
            <a:spLocks noGrp="1"/>
          </p:cNvSpPr>
          <p:nvPr>
            <p:ph idx="1"/>
          </p:nvPr>
        </p:nvSpPr>
        <p:spPr/>
        <p:txBody>
          <a:bodyPr/>
          <a:lstStyle/>
          <a:p>
            <a:r>
              <a:rPr lang="en-US" dirty="0" smtClean="0"/>
              <a:t>An obtuse angle is a angle that is more than 90 degrees but less than 180 degrees </a:t>
            </a:r>
            <a:endParaRPr lang="en-US" dirty="0"/>
          </a:p>
        </p:txBody>
      </p:sp>
      <p:pic>
        <p:nvPicPr>
          <p:cNvPr id="1026" name="Picture 2" descr="http://t1.gstatic.com/images?q=tbn:ANd9GcQIaTDQ7-eJtvdGRbTg1-LIL6GsH6pvVq49nsXn3dWiqbLMlju4"/>
          <p:cNvPicPr>
            <a:picLocks noChangeAspect="1" noChangeArrowheads="1"/>
          </p:cNvPicPr>
          <p:nvPr/>
        </p:nvPicPr>
        <p:blipFill>
          <a:blip r:embed="rId3" cstate="print"/>
          <a:srcRect/>
          <a:stretch>
            <a:fillRect/>
          </a:stretch>
        </p:blipFill>
        <p:spPr bwMode="auto">
          <a:xfrm>
            <a:off x="5486400" y="3048000"/>
            <a:ext cx="3357119" cy="2514600"/>
          </a:xfrm>
          <a:prstGeom prst="rect">
            <a:avLst/>
          </a:prstGeom>
          <a:noFill/>
        </p:spPr>
      </p:pic>
      <p:pic>
        <p:nvPicPr>
          <p:cNvPr id="1028" name="Picture 4" descr="http://t1.gstatic.com/images?q=tbn:ANd9GcQNI1jZ_2HQxh0wvrdFWxEdoEQ6sOVaOaRl5mMscKY4-U_AXt0lkg"/>
          <p:cNvPicPr>
            <a:picLocks noChangeAspect="1" noChangeArrowheads="1"/>
          </p:cNvPicPr>
          <p:nvPr/>
        </p:nvPicPr>
        <p:blipFill>
          <a:blip r:embed="rId4" cstate="print"/>
          <a:srcRect/>
          <a:stretch>
            <a:fillRect/>
          </a:stretch>
        </p:blipFill>
        <p:spPr bwMode="auto">
          <a:xfrm>
            <a:off x="0" y="4267200"/>
            <a:ext cx="3124200" cy="2382658"/>
          </a:xfrm>
          <a:prstGeom prst="rect">
            <a:avLst/>
          </a:prstGeom>
          <a:noFill/>
        </p:spPr>
      </p:pic>
      <p:pic>
        <p:nvPicPr>
          <p:cNvPr id="1030" name="Picture 6" descr="http://t3.gstatic.com/images?q=tbn:ANd9GcRN__VgJUyGBwGgbWFDsIyg0tbne64e4UMNftnAUoUatKBkQDd5"/>
          <p:cNvPicPr>
            <a:picLocks noChangeAspect="1" noChangeArrowheads="1"/>
          </p:cNvPicPr>
          <p:nvPr/>
        </p:nvPicPr>
        <p:blipFill>
          <a:blip r:embed="rId5" cstate="print"/>
          <a:srcRect/>
          <a:stretch>
            <a:fillRect/>
          </a:stretch>
        </p:blipFill>
        <p:spPr bwMode="auto">
          <a:xfrm>
            <a:off x="3276600" y="3048000"/>
            <a:ext cx="1990725" cy="229552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Straight Angles</a:t>
            </a:r>
            <a:endParaRPr lang="en-US" dirty="0"/>
          </a:p>
        </p:txBody>
      </p:sp>
      <p:sp>
        <p:nvSpPr>
          <p:cNvPr id="3" name="Content Placeholder 2"/>
          <p:cNvSpPr>
            <a:spLocks noGrp="1"/>
          </p:cNvSpPr>
          <p:nvPr>
            <p:ph idx="1"/>
          </p:nvPr>
        </p:nvSpPr>
        <p:spPr/>
        <p:txBody>
          <a:bodyPr/>
          <a:lstStyle/>
          <a:p>
            <a:r>
              <a:rPr lang="en-US" dirty="0" smtClean="0"/>
              <a:t>A straight angle is a angle that is exactly 180 degrees</a:t>
            </a:r>
            <a:endParaRPr lang="en-US" dirty="0"/>
          </a:p>
        </p:txBody>
      </p:sp>
      <p:pic>
        <p:nvPicPr>
          <p:cNvPr id="18434" name="Picture 2" descr="http://t3.gstatic.com/images?q=tbn:ANd9GcQ_Z60lrSSLjL8XN3hxk7M3mN57ffdb247FGof2LO5b6kYCOpeT"/>
          <p:cNvPicPr>
            <a:picLocks noChangeAspect="1" noChangeArrowheads="1"/>
          </p:cNvPicPr>
          <p:nvPr/>
        </p:nvPicPr>
        <p:blipFill>
          <a:blip r:embed="rId3" cstate="print"/>
          <a:srcRect/>
          <a:stretch>
            <a:fillRect/>
          </a:stretch>
        </p:blipFill>
        <p:spPr bwMode="auto">
          <a:xfrm>
            <a:off x="228600" y="4495800"/>
            <a:ext cx="3265029" cy="2362200"/>
          </a:xfrm>
          <a:prstGeom prst="rect">
            <a:avLst/>
          </a:prstGeom>
          <a:noFill/>
        </p:spPr>
      </p:pic>
      <p:pic>
        <p:nvPicPr>
          <p:cNvPr id="18436" name="Picture 4" descr="http://t0.gstatic.com/images?q=tbn:ANd9GcRtU2N7O1X3iDd2r9szteBkD0DD-e72N7i769Tahei8wW2N-agsKA"/>
          <p:cNvPicPr>
            <a:picLocks noChangeAspect="1" noChangeArrowheads="1"/>
          </p:cNvPicPr>
          <p:nvPr/>
        </p:nvPicPr>
        <p:blipFill>
          <a:blip r:embed="rId4" cstate="print"/>
          <a:srcRect/>
          <a:stretch>
            <a:fillRect/>
          </a:stretch>
        </p:blipFill>
        <p:spPr bwMode="auto">
          <a:xfrm>
            <a:off x="3657600" y="4038600"/>
            <a:ext cx="3581400" cy="2209800"/>
          </a:xfrm>
          <a:prstGeom prst="rect">
            <a:avLst/>
          </a:prstGeom>
          <a:noFill/>
        </p:spPr>
      </p:pic>
      <p:pic>
        <p:nvPicPr>
          <p:cNvPr id="18438" name="Picture 6" descr="http://t3.gstatic.com/images?q=tbn:ANd9GcSdIb4CtxQQXQec6_DKF3G6wkPhJV7aPv45p0CiaefTh285MBVw"/>
          <p:cNvPicPr>
            <a:picLocks noChangeAspect="1" noChangeArrowheads="1"/>
          </p:cNvPicPr>
          <p:nvPr/>
        </p:nvPicPr>
        <p:blipFill>
          <a:blip r:embed="rId5" cstate="print"/>
          <a:srcRect/>
          <a:stretch>
            <a:fillRect/>
          </a:stretch>
        </p:blipFill>
        <p:spPr bwMode="auto">
          <a:xfrm>
            <a:off x="7296150" y="3400425"/>
            <a:ext cx="1847850" cy="34575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estimate an angle</a:t>
            </a:r>
            <a:endParaRPr lang="en-US" dirty="0"/>
          </a:p>
        </p:txBody>
      </p:sp>
      <p:sp>
        <p:nvSpPr>
          <p:cNvPr id="3" name="Content Placeholder 2"/>
          <p:cNvSpPr>
            <a:spLocks noGrp="1"/>
          </p:cNvSpPr>
          <p:nvPr>
            <p:ph idx="1"/>
          </p:nvPr>
        </p:nvSpPr>
        <p:spPr/>
        <p:txBody>
          <a:bodyPr/>
          <a:lstStyle/>
          <a:p>
            <a:r>
              <a:rPr lang="en-US" dirty="0" smtClean="0"/>
              <a:t>You can do the paper trick. You take a piece of paper and fold it a special way, then actually put it on the angle that you are estimating on. Put the corner that fits or close to it on the angle. Http</a:t>
            </a:r>
            <a:r>
              <a:rPr lang="en-US" dirty="0" smtClean="0">
                <a:hlinkClick r:id="rId2"/>
              </a:rPr>
              <a:t>://www.youtube.com/watch?v=Y86KgbLyoBQ&amp;safety_mode=true&amp;persist_safety_mode=1&amp;safe=active</a:t>
            </a:r>
            <a:r>
              <a:rPr lang="en-US"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Protractor</a:t>
            </a:r>
            <a:endParaRPr lang="en-US" dirty="0"/>
          </a:p>
        </p:txBody>
      </p:sp>
      <p:sp>
        <p:nvSpPr>
          <p:cNvPr id="3" name="Content Placeholder 2"/>
          <p:cNvSpPr>
            <a:spLocks noGrp="1"/>
          </p:cNvSpPr>
          <p:nvPr>
            <p:ph idx="1"/>
          </p:nvPr>
        </p:nvSpPr>
        <p:spPr/>
        <p:txBody>
          <a:bodyPr/>
          <a:lstStyle/>
          <a:p>
            <a:r>
              <a:rPr lang="en-US" dirty="0" smtClean="0"/>
              <a:t>A protractor is a tool used for measuring angles. It has a baseline, midpoint, inner and outer scale, and degrees on it. Protractors are to angle as </a:t>
            </a:r>
            <a:endParaRPr lang="en-US" dirty="0"/>
          </a:p>
        </p:txBody>
      </p:sp>
      <p:pic>
        <p:nvPicPr>
          <p:cNvPr id="1028" name="Picture 4" descr="http://t1.gstatic.com/images?q=tbn:ANd9GcTuUpYndyQwTUG1WruzXNP4GZeTN1IRvpRfv8OozKK9kwbi1CJB"/>
          <p:cNvPicPr>
            <a:picLocks noChangeAspect="1" noChangeArrowheads="1"/>
          </p:cNvPicPr>
          <p:nvPr/>
        </p:nvPicPr>
        <p:blipFill>
          <a:blip r:embed="rId2" cstate="print"/>
          <a:srcRect/>
          <a:stretch>
            <a:fillRect/>
          </a:stretch>
        </p:blipFill>
        <p:spPr bwMode="auto">
          <a:xfrm>
            <a:off x="990600" y="3200400"/>
            <a:ext cx="6324600" cy="351636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Measuring Angles</a:t>
            </a:r>
            <a:endParaRPr lang="en-US" dirty="0"/>
          </a:p>
        </p:txBody>
      </p:sp>
      <p:sp>
        <p:nvSpPr>
          <p:cNvPr id="3" name="Content Placeholder 2"/>
          <p:cNvSpPr>
            <a:spLocks noGrp="1"/>
          </p:cNvSpPr>
          <p:nvPr>
            <p:ph idx="1"/>
          </p:nvPr>
        </p:nvSpPr>
        <p:spPr/>
        <p:txBody>
          <a:bodyPr/>
          <a:lstStyle/>
          <a:p>
            <a:r>
              <a:rPr lang="en-US" dirty="0" smtClean="0"/>
              <a:t>To measure an angle you put the vertex on the midpoint and line it up with the rays. Then you use whichever scale is needed to measurer the angle. Read the scale and you get the angle degree. </a:t>
            </a:r>
            <a:r>
              <a:rPr lang="en-US" dirty="0" smtClean="0"/>
              <a:t>The wrong scale means that you measure using the wrong scale. Http</a:t>
            </a:r>
            <a:r>
              <a:rPr lang="en-US" dirty="0" smtClean="0">
                <a:hlinkClick r:id="rId2"/>
              </a:rPr>
              <a:t>://www.youtube.com/watch?v=FeclDm7pVcI&amp;safety_mode=true&amp;persist_safety_mode=1&amp;safe=active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141</TotalTime>
  <Words>331</Words>
  <Application>Microsoft Office PowerPoint</Application>
  <PresentationFormat>On-screen Show (4:3)</PresentationFormat>
  <Paragraphs>26</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Flow</vt:lpstr>
      <vt:lpstr>Angles</vt:lpstr>
      <vt:lpstr>What Is A Angle</vt:lpstr>
      <vt:lpstr>Acute Angles</vt:lpstr>
      <vt:lpstr>Right Angles</vt:lpstr>
      <vt:lpstr>Obtuse Angles</vt:lpstr>
      <vt:lpstr>Straight Angles</vt:lpstr>
      <vt:lpstr>How to estimate an angle</vt:lpstr>
      <vt:lpstr>The Protractor</vt:lpstr>
      <vt:lpstr>Measuring Angles</vt:lpstr>
      <vt:lpstr>How to draw an Angle</vt:lpstr>
      <vt:lpstr>Successes </vt:lpstr>
      <vt:lpstr>Challenges</vt:lpstr>
      <vt:lpstr>Slide 13</vt:lpstr>
    </vt:vector>
  </TitlesOfParts>
  <Company>Sunrise School Division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Angles</dc:title>
  <dc:creator>ICt Department</dc:creator>
  <cp:lastModifiedBy>ICt Department</cp:lastModifiedBy>
  <cp:revision>17</cp:revision>
  <dcterms:created xsi:type="dcterms:W3CDTF">2012-02-13T15:21:11Z</dcterms:created>
  <dcterms:modified xsi:type="dcterms:W3CDTF">2012-02-17T16:07:59Z</dcterms:modified>
</cp:coreProperties>
</file>